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  <p:sldId id="1147" r:id="rId10"/>
    <p:sldId id="1148" r:id="rId11"/>
    <p:sldId id="1149" r:id="rId12"/>
    <p:sldId id="1150" r:id="rId13"/>
    <p:sldId id="1151" r:id="rId14"/>
    <p:sldId id="1152" r:id="rId15"/>
    <p:sldId id="1153" r:id="rId16"/>
    <p:sldId id="1154" r:id="rId17"/>
    <p:sldId id="115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7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经典专题特训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简单机械、机械功和机械能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三明列东中学模拟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）图甲中小明做俯卧撑时的情境可抽象成图乙所示的杠杆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小明的重心在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点，地面对脚的力作用在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点，栏杆对手的力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作用在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点且始终与身体垂直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在小明的手臂逐渐伸直的过程中，下列说法正确的是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始终小于小明所受重力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可能等于小明所受重力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先增大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再减小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先减小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070" y="2435930"/>
            <a:ext cx="5544616" cy="285936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28168" y="195059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泉州永春一中模拟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日，某品牌新能源电动汽车正式上市，并以其卓越的性能、豪华的配置在汽车市场掀起了一股热潮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如图所示是某款汽车的刹车踏板，刹车踏板利用的是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原理；在汽车急刹的时候，由于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，身体会不由自主地向前倾斜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371" y="3026707"/>
            <a:ext cx="2443915" cy="263454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499693" y="190446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杠杆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271670" y="190446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惯性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7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泉州永春一中模拟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）如图甲所示是皮带打孔器，其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AOB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部分可视为一个杠杆，如图乙所示是其简化示意图，图中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为支点，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是打孔时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点受到的阻力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请在图乙中画出作用在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点的最小动力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及其力臂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8680" y="3356992"/>
            <a:ext cx="6492649" cy="253131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616287" y="2430364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r="-1519" b="14642"/>
          <a:stretch/>
        </p:blipFill>
        <p:spPr>
          <a:xfrm>
            <a:off x="5484819" y="3369827"/>
            <a:ext cx="3716056" cy="1852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57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福州鼓楼区屏东中学模拟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）某学习小组利用轻质杠杆、弹簧测力计、钩码探究杠杆平衡条件（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N/kg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）如图甲所示，杠杆保持静止，此时杠杆处于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非平衡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）状态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接下来需通过向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）调节平衡螺母使杠杆在水平位置平衡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057" y="3429000"/>
            <a:ext cx="8380409" cy="243502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1072" y="3355249"/>
            <a:ext cx="3538762" cy="249048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318948" y="5935735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91350" y="192057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平衡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83038" y="2456891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右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44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）如图乙所示，在杠杆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位置挂一个弹簧测力计，在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位置挂了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个钩码，每个钩码的质量为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将弹簧测力计沿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竖直向下拉，杠杆保持水平平衡，此时弹簧测力计的示数为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，实验中使杠杆保持水平平衡是为了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；实验中有同学发现若沿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斜向下拉，在此过程中杠杆始终在水平位置保持平衡，则弹簧测力计的示数将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47" y="3646390"/>
            <a:ext cx="8380409" cy="243502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7462" y="3572639"/>
            <a:ext cx="3538762" cy="249048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18948" y="5949280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55360" y="1942710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0.75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501453" y="1911406"/>
            <a:ext cx="2969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便于测量力臂大小　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214886" y="299732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变大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00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）如图丙所示，将飞机机翼模型固定在杠杆上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保持杠杆在水平位置平衡，用吹风机沿水平向右的方向吹机翼（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不计风对杠杆本身的影响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），弹簧测力计的示数会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57" y="2852936"/>
            <a:ext cx="8380409" cy="243502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8472" y="2779185"/>
            <a:ext cx="3538762" cy="249048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09958" y="5155826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191683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变小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66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泉州石狮一模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无人配送车，质量为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 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，在水平路面上匀速行驶时受到的阻力是车重的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0.05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如图所示是配送车某次运动的路程与时间图像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N/kg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）配送车的重力；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内配送车的平均速度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924944"/>
            <a:ext cx="79437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配送车的重力为</a:t>
            </a:r>
            <a:r>
              <a:rPr lang="en-US" altLang="zh-CN" sz="2400" i="1" kern="100" smtClean="0">
                <a:cs typeface="Times New Roman" panose="02020603050405020304" pitchFamily="18" charset="0"/>
              </a:rPr>
              <a:t>G</a:t>
            </a:r>
            <a:r>
              <a:rPr lang="zh-CN" altLang="en-US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cs typeface="Times New Roman" panose="02020603050405020304" pitchFamily="18" charset="0"/>
              </a:rPr>
              <a:t>mg</a:t>
            </a:r>
            <a:r>
              <a:rPr lang="zh-CN" altLang="en-US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cs typeface="Times New Roman" panose="02020603050405020304" pitchFamily="18" charset="0"/>
              </a:rPr>
              <a:t>400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kg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 N/kg</a:t>
            </a:r>
            <a:r>
              <a:rPr lang="zh-CN" altLang="en-US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4 000 N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360854" y="4125507"/>
                <a:ext cx="11422984" cy="15357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50000"/>
                  </a:lnSpc>
                  <a:spcAft>
                    <a:spcPts val="0"/>
                  </a:spcAft>
                  <a:tabLst>
                    <a:tab pos="6210935" algn="l"/>
                  </a:tabLs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由图像可知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 min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内配送车通过的距离是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4 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km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 min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内配送车的</a:t>
                </a: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平均速度</a:t>
                </a:r>
                <a:endParaRPr lang="en-US" altLang="zh-CN" sz="2400" kern="100" smtClean="0"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210935" algn="l"/>
                  </a:tabLst>
                </a:pPr>
                <a:r>
                  <a:rPr lang="en-US" altLang="zh-CN" sz="2400" i="1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𝒔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2.4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𝐤𝐦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𝐬</m:t>
                        </m:r>
                      </m:den>
                    </m:f>
                  </m:oMath>
                </a14:m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2.4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𝐦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𝐬</m:t>
                        </m:r>
                      </m:den>
                    </m:f>
                  </m:oMath>
                </a14:m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4m/s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125507"/>
                <a:ext cx="11422984" cy="1535741"/>
              </a:xfrm>
              <a:prstGeom prst="rect">
                <a:avLst/>
              </a:prstGeom>
              <a:blipFill>
                <a:blip r:embed="rId2"/>
                <a:stretch>
                  <a:fillRect l="-800" r="-8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1430" y="1988840"/>
            <a:ext cx="3041029" cy="228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36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0~5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内配送车牵引力做的功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4699010"/>
            <a:ext cx="114229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水平路面上匀速行驶时受到的阻力为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en-US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05 </a:t>
            </a:r>
            <a:r>
              <a:rPr lang="en-US" altLang="zh-CN" sz="2400" i="1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en-US" sz="2400" kern="100" smtClean="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05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4 000 N</a:t>
            </a:r>
            <a:r>
              <a:rPr lang="zh-CN" altLang="en-US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200 N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配送车匀速行驶时的牵引力与阻力是一对平衡力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大小相等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所以牵引力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en-US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en-US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200 N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en-US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～</a:t>
            </a:r>
            <a:endParaRPr lang="en-US" altLang="zh-CN" sz="2400" kern="100" smtClean="0"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5 min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内配送车牵引力做的功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Fs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200 N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1 000 m</a:t>
            </a:r>
            <a:r>
              <a:rPr lang="zh-CN" altLang="en-US" sz="2400" kern="100" smtClean="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latin typeface="+mn-lt"/>
                <a:ea typeface="+mj-ea"/>
                <a:cs typeface="Times New Roman" panose="02020603050405020304" pitchFamily="18" charset="0"/>
              </a:rPr>
              <a:t>2.4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smtClean="0"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974" y="1556792"/>
            <a:ext cx="3993171" cy="299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18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algn="ctr"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品　真　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自贡中考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均是杆秤称量时的支点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当使用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称量时，调整秤砣至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点位置，使秤杆处于水平平衡状态（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忽略绳重和杆重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），已知秤砣质量为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110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cm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所称物体质量是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50 kg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换称质量较小的物体时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秤砣应向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点左边移动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称量物体时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会使该杆秤的称量范围变小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当秤砣在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称量的物体质量比使用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称量的物体质量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5845" y="2564904"/>
            <a:ext cx="3145985" cy="199512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742764" y="250940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黑龙江中考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）如图所示，将重为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的均匀木棒竖直地悬挂于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点，在其下端施加一个始终垂直于木棒的动力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，让木棒缓慢地转动到图中虚线所示的位置，则阻力臂将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，动力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966" y="2780928"/>
            <a:ext cx="3487057" cy="366271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630710" y="1904467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变大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875069" y="191709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变大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德阳中考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）小王在体育课上做俯卧撑，若将他的身体看作为杠杆，脚尖作为支点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，简化模型如图所示，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点为重心，请画出重力示意图及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的力臂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3292" y="1876366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886" y="2522697"/>
            <a:ext cx="4435706" cy="300445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0044" y="2199531"/>
            <a:ext cx="4145389" cy="2773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81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黑龙江中考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所示，这是小明同学做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探究阻力对物体运动的影响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的实验装置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）实验前，小明同学用大小相同的力将手分别压在毛巾和木板表面上，并向前滑动，在此过程中小明感到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毛巾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）对手的运动的阻碍作用较大些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736" y="2132856"/>
            <a:ext cx="5258328" cy="132802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9302" y="1414581"/>
            <a:ext cx="3206020" cy="276457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162308" y="3855987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22998" y="520432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毛巾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43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）小明打算实验时将同一辆小车从同一个斜面上的同一高度处，由静止开始滑下，他这样操作的目的是使小车运动到水平面时具有相同的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）实验时，让小车从斜面上由静止滑下，观察小车在毛巾和木板表面上滑行的距离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小明同学发现：当小车受到的阻力越小时，小车运动的距离就越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由此可进一步推理得出：若运动的小车不受阻力，它将会一直做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400" y="4279684"/>
            <a:ext cx="5258328" cy="132802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0112" y="3552026"/>
            <a:ext cx="3206020" cy="276457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03118" y="599343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46719" y="1391061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初速度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695606" y="2480608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远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399462" y="3039343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匀速直线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56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l"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）小明还想探究物体的动能大小与物体速度的关系，他进行了如图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甲、乙所示的实验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他将一个小钢球分别放在同一斜面上的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）高度处，由静止滑下，撞击放在水平桌面上的木块，比较木块移动的距离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当他将小钢球放在斜面上较高处实验时，发现小球撞击木块后，木块直接冲出水平桌面，为避免这种现象发生，请你为小明同学提出一条较合理的改进建议：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</a:t>
            </a:r>
          </a:p>
          <a:p>
            <a:pPr algn="l"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400" y="4279684"/>
            <a:ext cx="5258328" cy="132802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5228" y="3458617"/>
            <a:ext cx="3526353" cy="304079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03118" y="5993432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99262" y="139786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不同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082392" y="2996952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减小小球在</a:t>
            </a:r>
            <a:r>
              <a:rPr lang="zh-CN" altLang="zh-CN" sz="2400" smtClean="0">
                <a:ea typeface="黑体" panose="02010609060101010101" pitchFamily="49" charset="-122"/>
                <a:cs typeface="Times New Roman" panose="02020603050405020304" pitchFamily="18" charset="0"/>
              </a:rPr>
              <a:t>斜面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50590" y="355053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上的高度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09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38581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安徽中考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）如图所示为某工人利用一滑轮提升物体的示意图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若该工人将质量为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的物体沿竖直方向匀速提升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，此过程中滑轮的机械效率为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80%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N/kg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）物体受到的重力大小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）工人所做的有用功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）工人所做的总功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852936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物体受到的重力大小为</a:t>
            </a:r>
            <a:r>
              <a:rPr lang="en-US" altLang="zh-CN" sz="2400" i="1" kern="100" smtClean="0">
                <a:cs typeface="Times New Roman" panose="02020603050405020304" pitchFamily="18" charset="0"/>
              </a:rPr>
              <a:t>G</a:t>
            </a:r>
            <a:r>
              <a:rPr lang="zh-CN" altLang="en-US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cs typeface="Times New Roman" panose="02020603050405020304" pitchFamily="18" charset="0"/>
              </a:rPr>
              <a:t>mg</a:t>
            </a:r>
            <a:r>
              <a:rPr lang="zh-CN" altLang="en-US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cs typeface="Times New Roman" panose="02020603050405020304" pitchFamily="18" charset="0"/>
              </a:rPr>
              <a:t>40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kg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 N/kg</a:t>
            </a:r>
            <a:r>
              <a:rPr lang="zh-CN" altLang="en-US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400 N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669270"/>
            <a:ext cx="84462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工人所做的有用功为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sz="2400" kern="100" baseline="-25000" smtClean="0">
                <a:ea typeface="黑体" panose="02010609060101010101" pitchFamily="49" charset="-122"/>
                <a:cs typeface="Times New Roman" panose="02020603050405020304" pitchFamily="18" charset="0"/>
              </a:rPr>
              <a:t>有用</a:t>
            </a:r>
            <a:r>
              <a:rPr lang="zh-CN" altLang="en-US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Gh</a:t>
            </a:r>
            <a:r>
              <a:rPr lang="zh-CN" altLang="en-US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400 N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3 m</a:t>
            </a:r>
            <a:r>
              <a:rPr lang="zh-CN" altLang="en-US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1 200 J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334566" y="4653136"/>
                <a:ext cx="10081120" cy="7734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24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sz="2400" i="1" smtClean="0">
                    <a:latin typeface="+mn-lt"/>
                    <a:ea typeface="黑体" panose="02010609060101010101" pitchFamily="49" charset="-122"/>
                  </a:rPr>
                  <a:t>η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𝑾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baseline="2000">
                                <a:latin typeface="+mn-lt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有用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𝑾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baseline="-25000">
                                <a:latin typeface="+mn-lt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总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400">
                    <a:latin typeface="+mn-ea"/>
                    <a:ea typeface="+mn-ea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100% </a:t>
                </a:r>
                <a:r>
                  <a:rPr lang="zh-CN" altLang="zh-CN" sz="24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sz="2400">
                    <a:latin typeface="+mn-lt"/>
                    <a:ea typeface="等线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工人所做的总功为</a:t>
                </a:r>
                <a:r>
                  <a:rPr lang="en-US" altLang="zh-CN" sz="2400" i="1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sz="2400" baseline="-25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𝑾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baseline="4000">
                                <a:latin typeface="+mn-lt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有用</m:t>
                            </m:r>
                          </m:sub>
                        </m:sSub>
                      </m:num>
                      <m:den>
                        <m:r>
                          <m:rPr>
                            <m:nor/>
                          </m:rPr>
                          <a:rPr lang="en-US" altLang="zh-CN" sz="2400" i="1">
                            <a:latin typeface="+mn-lt"/>
                            <a:ea typeface="等线" panose="02010600030101010101" pitchFamily="2" charset="-122"/>
                          </a:rPr>
                          <m:t>η</m:t>
                        </m:r>
                      </m:den>
                    </m:f>
                  </m:oMath>
                </a14:m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1200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𝐉</m:t>
                        </m:r>
                      </m:num>
                      <m:den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80%</m:t>
                        </m:r>
                      </m:den>
                    </m:f>
                  </m:oMath>
                </a14:m>
                <a:r>
                  <a:rPr lang="zh-CN" altLang="en-US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1 500 J</a:t>
                </a:r>
                <a:r>
                  <a:rPr lang="en-US" altLang="zh-CN" sz="2400">
                    <a:latin typeface="+mn-lt"/>
                    <a:ea typeface="等线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>
                  <a:latin typeface="+mn-lt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66" y="4653136"/>
                <a:ext cx="10081120" cy="773417"/>
              </a:xfrm>
              <a:prstGeom prst="rect">
                <a:avLst/>
              </a:prstGeom>
              <a:blipFill>
                <a:blip r:embed="rId2"/>
                <a:stretch>
                  <a:fillRect l="-967" r="-363" b="-31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37187" y="1887894"/>
            <a:ext cx="2710157" cy="276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01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练　模　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厦门双十中学模拟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年哈尔滨亚洲冬季运动会，如图所示是自由式滑雪项目，实线代表雪道，虚线是运动员轨迹，从</a:t>
            </a:r>
            <a:r>
              <a:rPr lang="en-US" altLang="zh-CN" i="1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点起滑，最后停在</a:t>
            </a:r>
            <a:r>
              <a:rPr lang="en-US" altLang="zh-CN" i="1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点则运动员</a:t>
            </a:r>
            <a:r>
              <a:rPr lang="zh-CN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kern="100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点重力势能最大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点是受到惯性的作用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点机械能最小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点速度一直在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1190" y="2563009"/>
            <a:ext cx="3644690" cy="268431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432938" y="19592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17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1421</Words>
  <Application>Microsoft Office PowerPoint</Application>
  <PresentationFormat>自定义</PresentationFormat>
  <Paragraphs>85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等线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431</cp:revision>
  <dcterms:created xsi:type="dcterms:W3CDTF">2020-11-06T05:24:00Z</dcterms:created>
  <dcterms:modified xsi:type="dcterms:W3CDTF">2025-09-10T12:57:30Z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